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8" r:id="rId3"/>
    <p:sldId id="279" r:id="rId4"/>
    <p:sldId id="280" r:id="rId5"/>
    <p:sldId id="285" r:id="rId6"/>
    <p:sldId id="281" r:id="rId7"/>
    <p:sldId id="282" r:id="rId8"/>
    <p:sldId id="283" r:id="rId9"/>
    <p:sldId id="258" r:id="rId10"/>
    <p:sldId id="259" r:id="rId11"/>
    <p:sldId id="286" r:id="rId12"/>
    <p:sldId id="287" r:id="rId13"/>
    <p:sldId id="260" r:id="rId14"/>
    <p:sldId id="288" r:id="rId15"/>
    <p:sldId id="261" r:id="rId16"/>
    <p:sldId id="262" r:id="rId17"/>
    <p:sldId id="263" r:id="rId18"/>
    <p:sldId id="289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84" r:id="rId3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44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84C4-B854-450E-A3F1-DE9152E29236}" type="datetimeFigureOut">
              <a:rPr kumimoji="1" lang="ja-JP" altLang="en-US" smtClean="0"/>
              <a:t>2016/11/2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7CDBD-F41B-4197-94EF-015C0D1D5D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0665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84C4-B854-450E-A3F1-DE9152E29236}" type="datetimeFigureOut">
              <a:rPr kumimoji="1" lang="ja-JP" altLang="en-US" smtClean="0"/>
              <a:t>2016/11/2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7CDBD-F41B-4197-94EF-015C0D1D5D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3466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84C4-B854-450E-A3F1-DE9152E29236}" type="datetimeFigureOut">
              <a:rPr kumimoji="1" lang="ja-JP" altLang="en-US" smtClean="0"/>
              <a:t>2016/11/2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7CDBD-F41B-4197-94EF-015C0D1D5D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6998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84C4-B854-450E-A3F1-DE9152E29236}" type="datetimeFigureOut">
              <a:rPr kumimoji="1" lang="ja-JP" altLang="en-US" smtClean="0"/>
              <a:t>2016/11/2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7CDBD-F41B-4197-94EF-015C0D1D5D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1214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84C4-B854-450E-A3F1-DE9152E29236}" type="datetimeFigureOut">
              <a:rPr kumimoji="1" lang="ja-JP" altLang="en-US" smtClean="0"/>
              <a:t>2016/11/2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7CDBD-F41B-4197-94EF-015C0D1D5D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9231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84C4-B854-450E-A3F1-DE9152E29236}" type="datetimeFigureOut">
              <a:rPr kumimoji="1" lang="ja-JP" altLang="en-US" smtClean="0"/>
              <a:t>2016/11/2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7CDBD-F41B-4197-94EF-015C0D1D5D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7334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84C4-B854-450E-A3F1-DE9152E29236}" type="datetimeFigureOut">
              <a:rPr kumimoji="1" lang="ja-JP" altLang="en-US" smtClean="0"/>
              <a:t>2016/11/2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7CDBD-F41B-4197-94EF-015C0D1D5D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9648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84C4-B854-450E-A3F1-DE9152E29236}" type="datetimeFigureOut">
              <a:rPr kumimoji="1" lang="ja-JP" altLang="en-US" smtClean="0"/>
              <a:t>2016/11/2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7CDBD-F41B-4197-94EF-015C0D1D5D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388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84C4-B854-450E-A3F1-DE9152E29236}" type="datetimeFigureOut">
              <a:rPr kumimoji="1" lang="ja-JP" altLang="en-US" smtClean="0"/>
              <a:t>2016/11/2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7CDBD-F41B-4197-94EF-015C0D1D5D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7636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84C4-B854-450E-A3F1-DE9152E29236}" type="datetimeFigureOut">
              <a:rPr kumimoji="1" lang="ja-JP" altLang="en-US" smtClean="0"/>
              <a:t>2016/11/2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7CDBD-F41B-4197-94EF-015C0D1D5D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173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84C4-B854-450E-A3F1-DE9152E29236}" type="datetimeFigureOut">
              <a:rPr kumimoji="1" lang="ja-JP" altLang="en-US" smtClean="0"/>
              <a:t>2016/11/2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7CDBD-F41B-4197-94EF-015C0D1D5D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8988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F84C4-B854-450E-A3F1-DE9152E29236}" type="datetimeFigureOut">
              <a:rPr kumimoji="1" lang="ja-JP" altLang="en-US" smtClean="0"/>
              <a:t>2016/11/2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7CDBD-F41B-4197-94EF-015C0D1D5D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8327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scratch.mit.edu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/>
              <a:t>プログラミング教室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 smtClean="0"/>
              <a:t>鹿児島大学プログラミング研究会</a:t>
            </a:r>
            <a:endParaRPr kumimoji="1" lang="ja-JP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653136"/>
            <a:ext cx="1584325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四角形吹き出し 3"/>
          <p:cNvSpPr/>
          <p:nvPr/>
        </p:nvSpPr>
        <p:spPr>
          <a:xfrm>
            <a:off x="2411760" y="4653136"/>
            <a:ext cx="3528392" cy="936104"/>
          </a:xfrm>
          <a:prstGeom prst="wedgeRectCallout">
            <a:avLst>
              <a:gd name="adj1" fmla="val 83511"/>
              <a:gd name="adj2" fmla="val 3808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</a:t>
            </a:r>
            <a:r>
              <a:rPr kumimoji="1" lang="en-US" altLang="ja-JP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ith Scratch</a:t>
            </a:r>
            <a:endParaRPr kumimoji="1" lang="ja-JP" alt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847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81" y="26987"/>
            <a:ext cx="8283272" cy="683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右矢印 3"/>
          <p:cNvSpPr/>
          <p:nvPr/>
        </p:nvSpPr>
        <p:spPr>
          <a:xfrm rot="767108">
            <a:off x="2513668" y="1116053"/>
            <a:ext cx="3372545" cy="648072"/>
          </a:xfrm>
          <a:prstGeom prst="rightArrow">
            <a:avLst>
              <a:gd name="adj1" fmla="val 50000"/>
              <a:gd name="adj2" fmla="val 14334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ドーナツ 4"/>
          <p:cNvSpPr/>
          <p:nvPr/>
        </p:nvSpPr>
        <p:spPr>
          <a:xfrm>
            <a:off x="5724128" y="1337168"/>
            <a:ext cx="2384147" cy="1443760"/>
          </a:xfrm>
          <a:prstGeom prst="donut">
            <a:avLst>
              <a:gd name="adj" fmla="val 1146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436096" y="2828322"/>
            <a:ext cx="34870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クリック！</a:t>
            </a:r>
            <a:endParaRPr kumimoji="1" lang="ja-JP" alt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513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プログラムの</a:t>
            </a:r>
            <a:r>
              <a:rPr kumimoji="1" lang="en-US" altLang="ja-JP" dirty="0" smtClean="0"/>
              <a:t>3</a:t>
            </a:r>
            <a:r>
              <a:rPr kumimoji="1" lang="ja-JP" altLang="en-US" dirty="0" err="1" smtClean="0"/>
              <a:t>つの</a:t>
            </a:r>
            <a:r>
              <a:rPr kumimoji="1" lang="ja-JP" altLang="en-US" smtClean="0"/>
              <a:t>流れ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333" y="2736973"/>
            <a:ext cx="1190661" cy="1778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753781"/>
            <a:ext cx="2581349" cy="176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736973"/>
            <a:ext cx="2995445" cy="1729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224497" y="472514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順接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419872" y="4725144"/>
            <a:ext cx="99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繰り返し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300192" y="471752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条件分岐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91702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順接</a:t>
            </a:r>
            <a:endParaRPr kumimoji="1" lang="ja-JP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988840"/>
            <a:ext cx="2325652" cy="3464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2465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79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ドーナツ 3"/>
          <p:cNvSpPr/>
          <p:nvPr/>
        </p:nvSpPr>
        <p:spPr>
          <a:xfrm>
            <a:off x="3268220" y="836712"/>
            <a:ext cx="1728192" cy="864096"/>
          </a:xfrm>
          <a:prstGeom prst="donut">
            <a:avLst>
              <a:gd name="adj" fmla="val 13604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" name="右矢印 4"/>
          <p:cNvSpPr/>
          <p:nvPr/>
        </p:nvSpPr>
        <p:spPr>
          <a:xfrm rot="20592203">
            <a:off x="4176785" y="2537211"/>
            <a:ext cx="1863669" cy="419052"/>
          </a:xfrm>
          <a:prstGeom prst="rightArrow">
            <a:avLst>
              <a:gd name="adj1" fmla="val 50000"/>
              <a:gd name="adj2" fmla="val 12380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ドーナツ 5"/>
          <p:cNvSpPr/>
          <p:nvPr/>
        </p:nvSpPr>
        <p:spPr>
          <a:xfrm>
            <a:off x="667090" y="476672"/>
            <a:ext cx="864096" cy="792088"/>
          </a:xfrm>
          <a:prstGeom prst="donut">
            <a:avLst>
              <a:gd name="adj" fmla="val 103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-197006" y="1362582"/>
            <a:ext cx="259228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クリック！</a:t>
            </a:r>
            <a:endParaRPr lang="ja-JP" altLang="en-US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ドーナツ 9"/>
          <p:cNvSpPr/>
          <p:nvPr/>
        </p:nvSpPr>
        <p:spPr>
          <a:xfrm>
            <a:off x="1540028" y="2780928"/>
            <a:ext cx="2592288" cy="864096"/>
          </a:xfrm>
          <a:prstGeom prst="donut">
            <a:avLst>
              <a:gd name="adj" fmla="val 1360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82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繰り返し</a:t>
            </a:r>
            <a:endParaRPr kumimoji="1" lang="ja-JP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276872"/>
            <a:ext cx="4532824" cy="3089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791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0" y="92576"/>
            <a:ext cx="9145016" cy="6628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ドーナツ 3"/>
          <p:cNvSpPr/>
          <p:nvPr/>
        </p:nvSpPr>
        <p:spPr>
          <a:xfrm>
            <a:off x="3707904" y="1628800"/>
            <a:ext cx="1512168" cy="936104"/>
          </a:xfrm>
          <a:prstGeom prst="donut">
            <a:avLst>
              <a:gd name="adj" fmla="val 12911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" name="右矢印 4"/>
          <p:cNvSpPr/>
          <p:nvPr/>
        </p:nvSpPr>
        <p:spPr>
          <a:xfrm rot="507741">
            <a:off x="4157185" y="4420156"/>
            <a:ext cx="2031664" cy="445894"/>
          </a:xfrm>
          <a:prstGeom prst="rightArrow">
            <a:avLst>
              <a:gd name="adj1" fmla="val 50000"/>
              <a:gd name="adj2" fmla="val 14387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ドーナツ 6"/>
          <p:cNvSpPr/>
          <p:nvPr/>
        </p:nvSpPr>
        <p:spPr>
          <a:xfrm>
            <a:off x="931996" y="967466"/>
            <a:ext cx="864096" cy="792088"/>
          </a:xfrm>
          <a:prstGeom prst="donut">
            <a:avLst>
              <a:gd name="adj" fmla="val 103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45" y="1442149"/>
            <a:ext cx="3460429" cy="1309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ドーナツ 8"/>
          <p:cNvSpPr/>
          <p:nvPr/>
        </p:nvSpPr>
        <p:spPr>
          <a:xfrm>
            <a:off x="1907704" y="3933056"/>
            <a:ext cx="2127836" cy="1224136"/>
          </a:xfrm>
          <a:prstGeom prst="donut">
            <a:avLst>
              <a:gd name="adj" fmla="val 1291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28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8764"/>
            <a:ext cx="9144000" cy="6319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ドーナツ 3"/>
          <p:cNvSpPr/>
          <p:nvPr/>
        </p:nvSpPr>
        <p:spPr>
          <a:xfrm>
            <a:off x="467544" y="4125064"/>
            <a:ext cx="2160240" cy="1512168"/>
          </a:xfrm>
          <a:prstGeom prst="donut">
            <a:avLst>
              <a:gd name="adj" fmla="val 917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" name="右矢印 4"/>
          <p:cNvSpPr/>
          <p:nvPr/>
        </p:nvSpPr>
        <p:spPr>
          <a:xfrm rot="20842406">
            <a:off x="2642829" y="3801028"/>
            <a:ext cx="3024336" cy="648072"/>
          </a:xfrm>
          <a:prstGeom prst="rightArrow">
            <a:avLst>
              <a:gd name="adj1" fmla="val 50000"/>
              <a:gd name="adj2" fmla="val 13248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559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7" y="116632"/>
            <a:ext cx="9125033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ドーナツ 3"/>
          <p:cNvSpPr/>
          <p:nvPr/>
        </p:nvSpPr>
        <p:spPr>
          <a:xfrm>
            <a:off x="1820423" y="3297204"/>
            <a:ext cx="2016224" cy="900100"/>
          </a:xfrm>
          <a:prstGeom prst="donut">
            <a:avLst>
              <a:gd name="adj" fmla="val 1562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" name="右矢印 4"/>
          <p:cNvSpPr/>
          <p:nvPr/>
        </p:nvSpPr>
        <p:spPr>
          <a:xfrm rot="243282">
            <a:off x="3971138" y="3617873"/>
            <a:ext cx="2232248" cy="450050"/>
          </a:xfrm>
          <a:prstGeom prst="rightArrow">
            <a:avLst>
              <a:gd name="adj1" fmla="val 50000"/>
              <a:gd name="adj2" fmla="val 14064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188412"/>
            <a:ext cx="3460429" cy="1309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ドーナツ 8"/>
          <p:cNvSpPr/>
          <p:nvPr/>
        </p:nvSpPr>
        <p:spPr>
          <a:xfrm>
            <a:off x="755576" y="764704"/>
            <a:ext cx="864096" cy="792088"/>
          </a:xfrm>
          <a:prstGeom prst="donut">
            <a:avLst>
              <a:gd name="adj" fmla="val 103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30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条件分岐</a:t>
            </a:r>
            <a:endParaRPr kumimoji="1" lang="ja-JP" alt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348880"/>
            <a:ext cx="4236050" cy="244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49506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42" y="-98584"/>
            <a:ext cx="8592790" cy="6880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ドーナツ 3"/>
          <p:cNvSpPr/>
          <p:nvPr/>
        </p:nvSpPr>
        <p:spPr>
          <a:xfrm>
            <a:off x="1977121" y="3819625"/>
            <a:ext cx="1800200" cy="1008112"/>
          </a:xfrm>
          <a:prstGeom prst="donut">
            <a:avLst>
              <a:gd name="adj" fmla="val 1242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ドーナツ 5"/>
          <p:cNvSpPr/>
          <p:nvPr/>
        </p:nvSpPr>
        <p:spPr>
          <a:xfrm>
            <a:off x="1988096" y="4797152"/>
            <a:ext cx="1800200" cy="1008112"/>
          </a:xfrm>
          <a:prstGeom prst="donut">
            <a:avLst>
              <a:gd name="adj" fmla="val 1242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" name="右矢印 4"/>
          <p:cNvSpPr/>
          <p:nvPr/>
        </p:nvSpPr>
        <p:spPr>
          <a:xfrm rot="20678057">
            <a:off x="3790709" y="3380727"/>
            <a:ext cx="1874133" cy="478035"/>
          </a:xfrm>
          <a:prstGeom prst="rightArrow">
            <a:avLst>
              <a:gd name="adj1" fmla="val 50000"/>
              <a:gd name="adj2" fmla="val 13239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右矢印 6"/>
          <p:cNvSpPr/>
          <p:nvPr/>
        </p:nvSpPr>
        <p:spPr>
          <a:xfrm rot="19596096" flipV="1">
            <a:off x="3628183" y="4091852"/>
            <a:ext cx="2461733" cy="579680"/>
          </a:xfrm>
          <a:prstGeom prst="rightArrow">
            <a:avLst>
              <a:gd name="adj1" fmla="val 50000"/>
              <a:gd name="adj2" fmla="val 123202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696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はじめに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55576" y="1988840"/>
            <a:ext cx="5832648" cy="413732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・プログラミング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プログラムを作成することにより、人間の意図した処理を行うようにコンピュータに指示を与えることである。</a:t>
            </a:r>
            <a:endParaRPr kumimoji="1" lang="en-US" altLang="ja-JP" dirty="0" smtClean="0"/>
          </a:p>
          <a:p>
            <a:r>
              <a:rPr lang="ja-JP" altLang="en-US" dirty="0" smtClean="0"/>
              <a:t>プログラム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コンピュータに対する命令（処理）を記述したものである。</a:t>
            </a:r>
            <a:endParaRPr kumimoji="1"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/>
          </a:p>
          <a:p>
            <a:pPr marL="457200" lvl="1" indent="0">
              <a:buNone/>
            </a:pPr>
            <a:r>
              <a:rPr lang="en-US" altLang="ja-JP" dirty="0"/>
              <a:t>	</a:t>
            </a:r>
            <a:r>
              <a:rPr lang="en-US" altLang="ja-JP" dirty="0" smtClean="0"/>
              <a:t>	</a:t>
            </a:r>
            <a:r>
              <a:rPr lang="en-US" altLang="ja-JP" dirty="0" err="1" smtClean="0"/>
              <a:t>wikipedia</a:t>
            </a:r>
            <a:r>
              <a:rPr lang="ja-JP" altLang="en-US" dirty="0" smtClean="0"/>
              <a:t>より</a:t>
            </a:r>
            <a:endParaRPr lang="en-US" altLang="ja-JP" dirty="0"/>
          </a:p>
        </p:txBody>
      </p:sp>
      <p:sp>
        <p:nvSpPr>
          <p:cNvPr id="5" name="円形吹き出し 4"/>
          <p:cNvSpPr/>
          <p:nvPr/>
        </p:nvSpPr>
        <p:spPr>
          <a:xfrm>
            <a:off x="1187624" y="1196752"/>
            <a:ext cx="7056784" cy="1080120"/>
          </a:xfrm>
          <a:prstGeom prst="wedgeEllipseCallout">
            <a:avLst>
              <a:gd name="adj1" fmla="val 40376"/>
              <a:gd name="adj2" fmla="val 1159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/>
              <a:t>プログラミングって何？</a:t>
            </a:r>
            <a:endParaRPr kumimoji="1" lang="ja-JP" altLang="en-US" sz="32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/>
          <a:srcRect l="25000" r="50000"/>
          <a:stretch/>
        </p:blipFill>
        <p:spPr>
          <a:xfrm flipH="1">
            <a:off x="6948264" y="3495860"/>
            <a:ext cx="1584176" cy="172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53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04" y="0"/>
            <a:ext cx="9220141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ドーナツ 4"/>
          <p:cNvSpPr/>
          <p:nvPr/>
        </p:nvSpPr>
        <p:spPr>
          <a:xfrm>
            <a:off x="1835696" y="4941168"/>
            <a:ext cx="2448272" cy="1008112"/>
          </a:xfrm>
          <a:prstGeom prst="donut">
            <a:avLst>
              <a:gd name="adj" fmla="val 1242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右矢印 5"/>
          <p:cNvSpPr/>
          <p:nvPr/>
        </p:nvSpPr>
        <p:spPr>
          <a:xfrm rot="19062053">
            <a:off x="3727168" y="3941234"/>
            <a:ext cx="2747134" cy="478035"/>
          </a:xfrm>
          <a:prstGeom prst="rightArrow">
            <a:avLst>
              <a:gd name="adj1" fmla="val 50000"/>
              <a:gd name="adj2" fmla="val 15555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ドーナツ 6"/>
          <p:cNvSpPr/>
          <p:nvPr/>
        </p:nvSpPr>
        <p:spPr>
          <a:xfrm>
            <a:off x="683568" y="368660"/>
            <a:ext cx="864096" cy="792088"/>
          </a:xfrm>
          <a:prstGeom prst="donut">
            <a:avLst>
              <a:gd name="adj" fmla="val 103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908720"/>
            <a:ext cx="3460429" cy="1309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720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92896"/>
            <a:ext cx="6716066" cy="2608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ドーナツ 4"/>
          <p:cNvSpPr/>
          <p:nvPr/>
        </p:nvSpPr>
        <p:spPr>
          <a:xfrm>
            <a:off x="5868144" y="2533539"/>
            <a:ext cx="792088" cy="900100"/>
          </a:xfrm>
          <a:prstGeom prst="donut">
            <a:avLst>
              <a:gd name="adj" fmla="val 1562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40768"/>
            <a:ext cx="3460429" cy="1309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951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3" y="1995488"/>
            <a:ext cx="6884987" cy="287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4725144"/>
            <a:ext cx="3460429" cy="1309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ドーナツ 5"/>
          <p:cNvSpPr/>
          <p:nvPr/>
        </p:nvSpPr>
        <p:spPr>
          <a:xfrm>
            <a:off x="5781604" y="3859163"/>
            <a:ext cx="1152128" cy="1008112"/>
          </a:xfrm>
          <a:prstGeom prst="donut">
            <a:avLst>
              <a:gd name="adj" fmla="val 1242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1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23728" y="2708920"/>
            <a:ext cx="7772400" cy="1362075"/>
          </a:xfrm>
        </p:spPr>
        <p:txBody>
          <a:bodyPr/>
          <a:lstStyle/>
          <a:p>
            <a:r>
              <a:rPr kumimoji="1" lang="ja-JP" altLang="en-US" dirty="0" smtClean="0"/>
              <a:t>ゲームを作ってみよう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1664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まずボールと同じ手順でコウモリを追加してみよう</a:t>
            </a:r>
            <a:endParaRPr kumimoji="1" lang="ja-JP" alt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022541"/>
            <a:ext cx="1944216" cy="1209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079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ネコ</a:t>
            </a:r>
            <a:endParaRPr kumimoji="1" lang="ja-JP" altLang="en-US" dirty="0"/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519540"/>
            <a:ext cx="3528392" cy="495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010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catY</a:t>
            </a:r>
            <a:r>
              <a:rPr kumimoji="1" lang="ja-JP" altLang="en-US" dirty="0" smtClean="0"/>
              <a:t>の作り方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「データ」をクリック</a:t>
            </a:r>
            <a:endParaRPr kumimoji="1" lang="en-US" altLang="ja-JP" dirty="0" smtClean="0"/>
          </a:p>
          <a:p>
            <a:r>
              <a:rPr kumimoji="1" lang="ja-JP" altLang="en-US" dirty="0" smtClean="0"/>
              <a:t>「変数を作る」をクリック</a:t>
            </a:r>
            <a:endParaRPr kumimoji="1" lang="en-US" altLang="ja-JP" dirty="0" smtClean="0"/>
          </a:p>
          <a:p>
            <a:r>
              <a:rPr kumimoji="1" lang="ja-JP" altLang="en-US" dirty="0" smtClean="0"/>
              <a:t>「変数名」を「</a:t>
            </a:r>
            <a:r>
              <a:rPr kumimoji="1" lang="en-US" altLang="ja-JP" dirty="0" err="1" smtClean="0"/>
              <a:t>catY</a:t>
            </a:r>
            <a:r>
              <a:rPr kumimoji="1" lang="ja-JP" altLang="en-US" dirty="0" smtClean="0"/>
              <a:t>」に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9993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ボール</a:t>
            </a:r>
            <a:endParaRPr kumimoji="1" lang="ja-JP" alt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060848"/>
            <a:ext cx="3567796" cy="393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57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コウモリ</a:t>
            </a:r>
            <a:endParaRPr kumimoji="1" lang="ja-JP" altLang="en-US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060848"/>
            <a:ext cx="5248867" cy="3832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582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2636912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これで完成！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9666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はじめに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endParaRPr lang="en-US" altLang="ja-JP" dirty="0"/>
          </a:p>
          <a:p>
            <a:r>
              <a:rPr kumimoji="1" lang="ja-JP" altLang="en-US" dirty="0" smtClean="0"/>
              <a:t>実用例</a:t>
            </a:r>
            <a:endParaRPr kumimoji="1" lang="en-US" altLang="ja-JP" dirty="0" smtClean="0"/>
          </a:p>
          <a:p>
            <a:pPr lvl="2"/>
            <a:r>
              <a:rPr lang="ja-JP" altLang="en-US" dirty="0" smtClean="0"/>
              <a:t>アプリ</a:t>
            </a:r>
            <a:endParaRPr lang="en-US" altLang="ja-JP" dirty="0" smtClean="0"/>
          </a:p>
          <a:p>
            <a:pPr lvl="2"/>
            <a:r>
              <a:rPr kumimoji="1" lang="ja-JP" altLang="en-US" dirty="0" smtClean="0"/>
              <a:t>ゲーム</a:t>
            </a:r>
            <a:endParaRPr kumimoji="1" lang="en-US" altLang="ja-JP" dirty="0" smtClean="0"/>
          </a:p>
          <a:p>
            <a:pPr marL="914400" lvl="2" indent="0">
              <a:buNone/>
            </a:pPr>
            <a:r>
              <a:rPr kumimoji="1" lang="ja-JP" altLang="en-US" dirty="0" smtClean="0"/>
              <a:t>　等々</a:t>
            </a:r>
            <a:endParaRPr kumimoji="1" lang="en-US" altLang="ja-JP" dirty="0" smtClean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4862342"/>
            <a:ext cx="2448272" cy="1433798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1860" y="4845592"/>
            <a:ext cx="2448272" cy="1579733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1880" y="2759235"/>
            <a:ext cx="828584" cy="909071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6016" y="3668306"/>
            <a:ext cx="853651" cy="876985"/>
          </a:xfrm>
          <a:prstGeom prst="rect">
            <a:avLst/>
          </a:prstGeom>
        </p:spPr>
      </p:pic>
      <p:sp>
        <p:nvSpPr>
          <p:cNvPr id="9" name="円形吹き出し 8"/>
          <p:cNvSpPr/>
          <p:nvPr/>
        </p:nvSpPr>
        <p:spPr>
          <a:xfrm>
            <a:off x="611560" y="1196752"/>
            <a:ext cx="7848872" cy="1368152"/>
          </a:xfrm>
          <a:prstGeom prst="wedgeEllipseCallout">
            <a:avLst>
              <a:gd name="adj1" fmla="val 24234"/>
              <a:gd name="adj2" fmla="val 9767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/>
              <a:t>何に使われているの</a:t>
            </a:r>
            <a:r>
              <a:rPr lang="ja-JP" altLang="en-US" sz="3200" dirty="0" smtClean="0"/>
              <a:t>？</a:t>
            </a:r>
            <a:endParaRPr kumimoji="1" lang="en-US" altLang="ja-JP" sz="3200" dirty="0" smtClean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6"/>
          <a:srcRect l="25000" r="50000"/>
          <a:stretch/>
        </p:blipFill>
        <p:spPr>
          <a:xfrm flipH="1">
            <a:off x="6660232" y="3499890"/>
            <a:ext cx="1584176" cy="172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58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今回作ったゲーム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横シューティングゲーム</a:t>
            </a:r>
            <a:endParaRPr kumimoji="1" lang="en-US" altLang="ja-JP" dirty="0" smtClean="0"/>
          </a:p>
          <a:p>
            <a:r>
              <a:rPr lang="ja-JP" altLang="en-US" dirty="0" smtClean="0"/>
              <a:t>スペースキーで弾</a:t>
            </a:r>
            <a:r>
              <a:rPr lang="en-US" altLang="ja-JP" dirty="0" smtClean="0"/>
              <a:t>(</a:t>
            </a:r>
            <a:r>
              <a:rPr lang="ja-JP" altLang="en-US" dirty="0" smtClean="0"/>
              <a:t>ボール</a:t>
            </a:r>
            <a:r>
              <a:rPr lang="en-US" altLang="ja-JP" dirty="0" smtClean="0"/>
              <a:t>)</a:t>
            </a:r>
            <a:r>
              <a:rPr lang="ja-JP" altLang="en-US" dirty="0" smtClean="0"/>
              <a:t>を発射</a:t>
            </a:r>
            <a:endParaRPr lang="en-US" altLang="ja-JP" dirty="0" smtClean="0"/>
          </a:p>
          <a:p>
            <a:r>
              <a:rPr lang="ja-JP" altLang="en-US" dirty="0" smtClean="0"/>
              <a:t>コウモリがネコに当たるか、左端に当たるとゲームオーバー</a:t>
            </a:r>
            <a:endParaRPr lang="en-US" altLang="ja-JP" dirty="0" smtClean="0"/>
          </a:p>
          <a:p>
            <a:endParaRPr lang="en-US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1651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2924944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今回のプログラミング教室は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いかがでしたか？</a:t>
            </a:r>
            <a:endParaRPr kumimoji="1" lang="ja-JP" altLang="en-US" dirty="0"/>
          </a:p>
        </p:txBody>
      </p:sp>
      <p:sp>
        <p:nvSpPr>
          <p:cNvPr id="3" name="円形吹き出し 2"/>
          <p:cNvSpPr/>
          <p:nvPr/>
        </p:nvSpPr>
        <p:spPr>
          <a:xfrm>
            <a:off x="1187624" y="4581128"/>
            <a:ext cx="5112568" cy="1224136"/>
          </a:xfrm>
          <a:prstGeom prst="wedgeEllipseCallout">
            <a:avLst>
              <a:gd name="adj1" fmla="val 60827"/>
              <a:gd name="adj2" fmla="val -5839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Scratch</a:t>
            </a:r>
            <a:r>
              <a:rPr lang="ja-JP" altLang="en-US" dirty="0" smtClean="0"/>
              <a:t>はパソコン</a:t>
            </a:r>
            <a:r>
              <a:rPr lang="ja-JP" altLang="en-US" dirty="0"/>
              <a:t>が</a:t>
            </a:r>
            <a:r>
              <a:rPr lang="ja-JP" altLang="en-US" dirty="0" smtClean="0"/>
              <a:t>あれば</a:t>
            </a:r>
            <a:endParaRPr lang="en-US" altLang="ja-JP" dirty="0" smtClean="0"/>
          </a:p>
          <a:p>
            <a:pPr algn="ctr"/>
            <a:r>
              <a:rPr lang="ja-JP" altLang="en-US" smtClean="0"/>
              <a:t>おうちでも体験できる</a:t>
            </a:r>
            <a:r>
              <a:rPr lang="ja-JP" altLang="en-US" dirty="0"/>
              <a:t>ので</a:t>
            </a:r>
          </a:p>
          <a:p>
            <a:pPr algn="ctr"/>
            <a:r>
              <a:rPr lang="ja-JP" altLang="en-US" dirty="0"/>
              <a:t>遊んでみてね！！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l="25000" r="50000"/>
          <a:stretch/>
        </p:blipFill>
        <p:spPr>
          <a:xfrm flipH="1">
            <a:off x="7020272" y="3933054"/>
            <a:ext cx="1584176" cy="172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06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はじめに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r>
              <a:rPr kumimoji="1" lang="ja-JP" altLang="en-US" dirty="0" smtClean="0"/>
              <a:t>プログラミング言語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C</a:t>
            </a:r>
            <a:r>
              <a:rPr kumimoji="1" lang="ja-JP" altLang="en-US" dirty="0" smtClean="0"/>
              <a:t>言語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C++</a:t>
            </a:r>
          </a:p>
          <a:p>
            <a:pPr lvl="1"/>
            <a:r>
              <a:rPr kumimoji="1" lang="en-US" altLang="ja-JP" dirty="0" smtClean="0"/>
              <a:t>Java</a:t>
            </a:r>
          </a:p>
          <a:p>
            <a:pPr marL="457200" lvl="1" indent="0">
              <a:buNone/>
            </a:pPr>
            <a:r>
              <a:rPr lang="ja-JP" altLang="en-US" dirty="0" smtClean="0"/>
              <a:t>　　等々</a:t>
            </a:r>
            <a:endParaRPr kumimoji="1" lang="ja-JP" altLang="en-US" dirty="0"/>
          </a:p>
        </p:txBody>
      </p:sp>
      <p:sp>
        <p:nvSpPr>
          <p:cNvPr id="5" name="円形吹き出し 4"/>
          <p:cNvSpPr/>
          <p:nvPr/>
        </p:nvSpPr>
        <p:spPr>
          <a:xfrm>
            <a:off x="1343472" y="1196752"/>
            <a:ext cx="6336704" cy="936104"/>
          </a:xfrm>
          <a:prstGeom prst="wedgeEllipseCallout">
            <a:avLst>
              <a:gd name="adj1" fmla="val 36318"/>
              <a:gd name="adj2" fmla="val 15761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/>
              <a:t>どんなものがあるの？</a:t>
            </a:r>
            <a:endParaRPr kumimoji="1" lang="ja-JP" altLang="en-US" sz="24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/>
          <a:srcRect l="25000" r="50000"/>
          <a:stretch/>
        </p:blipFill>
        <p:spPr>
          <a:xfrm flipH="1">
            <a:off x="6300192" y="3495860"/>
            <a:ext cx="1584176" cy="172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84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はじめに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  <a:p>
            <a:r>
              <a:rPr lang="ja-JP" altLang="en-US" dirty="0" smtClean="0"/>
              <a:t>難しいです！</a:t>
            </a:r>
            <a:endParaRPr lang="en-US" altLang="ja-JP" dirty="0"/>
          </a:p>
          <a:p>
            <a:pPr lvl="1"/>
            <a:r>
              <a:rPr kumimoji="1" lang="ja-JP" altLang="en-US" dirty="0" smtClean="0"/>
              <a:t>ポインタ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構造体</a:t>
            </a:r>
            <a:endParaRPr lang="en-US" altLang="ja-JP" dirty="0" smtClean="0"/>
          </a:p>
          <a:p>
            <a:pPr lvl="1"/>
            <a:r>
              <a:rPr lang="ja-JP" altLang="en-US" dirty="0"/>
              <a:t>木</a:t>
            </a:r>
            <a:r>
              <a:rPr lang="ja-JP" altLang="en-US" dirty="0" smtClean="0"/>
              <a:t>構造</a:t>
            </a:r>
            <a:endParaRPr lang="en-US" altLang="ja-JP" dirty="0" smtClean="0"/>
          </a:p>
          <a:p>
            <a:pPr lvl="1"/>
            <a:r>
              <a:rPr kumimoji="1" lang="ja-JP" altLang="en-US" dirty="0"/>
              <a:t>リスト</a:t>
            </a:r>
            <a:r>
              <a:rPr kumimoji="1" lang="ja-JP" altLang="en-US" dirty="0" smtClean="0"/>
              <a:t>構造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継承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その他多数</a:t>
            </a:r>
            <a:endParaRPr kumimoji="1" lang="ja-JP" altLang="en-US" dirty="0"/>
          </a:p>
        </p:txBody>
      </p:sp>
      <p:sp>
        <p:nvSpPr>
          <p:cNvPr id="5" name="円形吹き出し 4"/>
          <p:cNvSpPr/>
          <p:nvPr/>
        </p:nvSpPr>
        <p:spPr>
          <a:xfrm>
            <a:off x="683568" y="1268760"/>
            <a:ext cx="7704856" cy="1008112"/>
          </a:xfrm>
          <a:prstGeom prst="wedgeEllipseCallout">
            <a:avLst>
              <a:gd name="adj1" fmla="val 22110"/>
              <a:gd name="adj2" fmla="val 10188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/>
              <a:t>プログラミングって難しそう</a:t>
            </a:r>
            <a:endParaRPr kumimoji="1" lang="ja-JP" altLang="en-US" sz="28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/>
          <a:srcRect l="25000" r="50000"/>
          <a:stretch/>
        </p:blipFill>
        <p:spPr>
          <a:xfrm flipH="1">
            <a:off x="6300192" y="3495860"/>
            <a:ext cx="1584176" cy="172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19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75341" y="2852936"/>
            <a:ext cx="886865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 smtClean="0"/>
              <a:t>今回は、こんな難しいことは</a:t>
            </a:r>
            <a:endParaRPr kumimoji="1" lang="en-US" altLang="ja-JP" sz="4400" dirty="0" smtClean="0"/>
          </a:p>
          <a:p>
            <a:r>
              <a:rPr kumimoji="1" lang="ja-JP" altLang="en-US" sz="4400" dirty="0" smtClean="0"/>
              <a:t>置いといて</a:t>
            </a:r>
            <a:endParaRPr kumimoji="1" lang="en-US" altLang="ja-JP" sz="4400" dirty="0" smtClean="0"/>
          </a:p>
          <a:p>
            <a:r>
              <a:rPr lang="ja-JP" altLang="en-US" sz="4400" dirty="0" smtClean="0"/>
              <a:t>実際に遊んでみましょう！！</a:t>
            </a:r>
            <a:endParaRPr kumimoji="1" lang="ja-JP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31252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プログラミング体験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今回使用するのは</a:t>
            </a:r>
            <a:r>
              <a:rPr kumimoji="1" lang="en-US" altLang="ja-JP" dirty="0" smtClean="0"/>
              <a:t>Scratch</a:t>
            </a:r>
            <a:endParaRPr lang="en-US" altLang="ja-JP" dirty="0" smtClean="0"/>
          </a:p>
          <a:p>
            <a:pPr lvl="1"/>
            <a:r>
              <a:rPr lang="en-US" altLang="ja-JP" dirty="0">
                <a:hlinkClick r:id="rId2"/>
              </a:rPr>
              <a:t>https://scratch.mit.edu</a:t>
            </a:r>
            <a:r>
              <a:rPr lang="en-US" altLang="ja-JP" dirty="0" smtClean="0">
                <a:hlinkClick r:id="rId2"/>
              </a:rPr>
              <a:t>/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lvl="1"/>
            <a:endParaRPr lang="en-US" altLang="ja-JP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4709160"/>
            <a:ext cx="3655444" cy="1143000"/>
          </a:xfrm>
          <a:prstGeom prst="rect">
            <a:avLst/>
          </a:prstGeom>
        </p:spPr>
      </p:pic>
      <p:sp>
        <p:nvSpPr>
          <p:cNvPr id="6" name="円形吹き出し 5"/>
          <p:cNvSpPr/>
          <p:nvPr/>
        </p:nvSpPr>
        <p:spPr>
          <a:xfrm>
            <a:off x="1403648" y="2924944"/>
            <a:ext cx="5976664" cy="1368152"/>
          </a:xfrm>
          <a:prstGeom prst="wedgeEllipseCallout">
            <a:avLst>
              <a:gd name="adj1" fmla="val -21638"/>
              <a:gd name="adj2" fmla="val 8360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dirty="0"/>
              <a:t>パソコン</a:t>
            </a:r>
            <a:r>
              <a:rPr lang="ja-JP" altLang="en-US" sz="2400" dirty="0" smtClean="0"/>
              <a:t>があればおうちでも</a:t>
            </a:r>
            <a:endParaRPr lang="en-US" altLang="ja-JP" sz="2400" dirty="0" smtClean="0"/>
          </a:p>
          <a:p>
            <a:pPr algn="ctr"/>
            <a:r>
              <a:rPr lang="ja-JP" altLang="en-US" sz="2400" dirty="0" smtClean="0"/>
              <a:t>できるので</a:t>
            </a:r>
            <a:endParaRPr lang="en-US" altLang="ja-JP" sz="2400" dirty="0" smtClean="0"/>
          </a:p>
          <a:p>
            <a:pPr algn="ctr"/>
            <a:r>
              <a:rPr kumimoji="1" lang="ja-JP" altLang="en-US" sz="2400" dirty="0"/>
              <a:t>遊んでみて</a:t>
            </a:r>
            <a:r>
              <a:rPr kumimoji="1" lang="ja-JP" altLang="en-US" sz="2400" dirty="0" smtClean="0"/>
              <a:t>ね！！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6297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実際に体験してみましょう</a:t>
            </a:r>
            <a:r>
              <a:rPr lang="ja-JP" altLang="en-US" dirty="0" smtClean="0"/>
              <a:t>！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1224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65" y="80888"/>
            <a:ext cx="9171342" cy="677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ドーナツ 5"/>
          <p:cNvSpPr/>
          <p:nvPr/>
        </p:nvSpPr>
        <p:spPr>
          <a:xfrm>
            <a:off x="4139952" y="2517554"/>
            <a:ext cx="2448272" cy="4320480"/>
          </a:xfrm>
          <a:prstGeom prst="donut">
            <a:avLst>
              <a:gd name="adj" fmla="val 7248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51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1341</TotalTime>
  <Words>253</Words>
  <Application>Microsoft Office PowerPoint</Application>
  <PresentationFormat>画面に合わせる (4:3)</PresentationFormat>
  <Paragraphs>76</Paragraphs>
  <Slides>31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31</vt:i4>
      </vt:variant>
    </vt:vector>
  </HeadingPairs>
  <TitlesOfParts>
    <vt:vector size="32" baseType="lpstr">
      <vt:lpstr>Office ​​テーマ</vt:lpstr>
      <vt:lpstr>プログラミング教室</vt:lpstr>
      <vt:lpstr>はじめに</vt:lpstr>
      <vt:lpstr>はじめに</vt:lpstr>
      <vt:lpstr>はじめに</vt:lpstr>
      <vt:lpstr>はじめに</vt:lpstr>
      <vt:lpstr>PowerPoint プレゼンテーション</vt:lpstr>
      <vt:lpstr>プログラミング体験</vt:lpstr>
      <vt:lpstr>実際に体験してみましょう！</vt:lpstr>
      <vt:lpstr>PowerPoint プレゼンテーション</vt:lpstr>
      <vt:lpstr>PowerPoint プレゼンテーション</vt:lpstr>
      <vt:lpstr>プログラムの3つの流れ</vt:lpstr>
      <vt:lpstr>順接</vt:lpstr>
      <vt:lpstr>PowerPoint プレゼンテーション</vt:lpstr>
      <vt:lpstr>繰り返し</vt:lpstr>
      <vt:lpstr>PowerPoint プレゼンテーション</vt:lpstr>
      <vt:lpstr>PowerPoint プレゼンテーション</vt:lpstr>
      <vt:lpstr>PowerPoint プレゼンテーション</vt:lpstr>
      <vt:lpstr>条件分岐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ゲームを作ってみよう</vt:lpstr>
      <vt:lpstr>PowerPoint プレゼンテーション</vt:lpstr>
      <vt:lpstr>ネコ</vt:lpstr>
      <vt:lpstr>catYの作り方</vt:lpstr>
      <vt:lpstr>ボール</vt:lpstr>
      <vt:lpstr>コウモリ</vt:lpstr>
      <vt:lpstr>これで完成！</vt:lpstr>
      <vt:lpstr>今回作ったゲーム</vt:lpstr>
      <vt:lpstr>今回のプログラミング教室は いかがでしたか？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キャラクターを動かそう!!</dc:title>
  <dc:creator>mizuma</dc:creator>
  <cp:lastModifiedBy>mizuma</cp:lastModifiedBy>
  <cp:revision>29</cp:revision>
  <dcterms:created xsi:type="dcterms:W3CDTF">2015-12-09T07:16:54Z</dcterms:created>
  <dcterms:modified xsi:type="dcterms:W3CDTF">2016-11-02T07:55:13Z</dcterms:modified>
</cp:coreProperties>
</file>