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7" r:id="rId2"/>
    <p:sldId id="278" r:id="rId3"/>
    <p:sldId id="279" r:id="rId4"/>
    <p:sldId id="280" r:id="rId5"/>
    <p:sldId id="285" r:id="rId6"/>
    <p:sldId id="281" r:id="rId7"/>
    <p:sldId id="282" r:id="rId8"/>
    <p:sldId id="283" r:id="rId9"/>
    <p:sldId id="258" r:id="rId10"/>
    <p:sldId id="259" r:id="rId11"/>
    <p:sldId id="286" r:id="rId12"/>
    <p:sldId id="287" r:id="rId13"/>
    <p:sldId id="260" r:id="rId14"/>
    <p:sldId id="288" r:id="rId15"/>
    <p:sldId id="261" r:id="rId16"/>
    <p:sldId id="262" r:id="rId17"/>
    <p:sldId id="263" r:id="rId18"/>
    <p:sldId id="289" r:id="rId19"/>
    <p:sldId id="265" r:id="rId20"/>
    <p:sldId id="266" r:id="rId21"/>
    <p:sldId id="291" r:id="rId22"/>
    <p:sldId id="267" r:id="rId23"/>
    <p:sldId id="268" r:id="rId24"/>
    <p:sldId id="269" r:id="rId25"/>
    <p:sldId id="276" r:id="rId26"/>
    <p:sldId id="270" r:id="rId27"/>
    <p:sldId id="271" r:id="rId28"/>
    <p:sldId id="272" r:id="rId29"/>
    <p:sldId id="290" r:id="rId30"/>
    <p:sldId id="273" r:id="rId31"/>
    <p:sldId id="274" r:id="rId32"/>
    <p:sldId id="275" r:id="rId33"/>
    <p:sldId id="284" r:id="rId3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E1EA6-55DF-4C5F-AFCD-D01BB6D7C085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23144-C758-45BE-A2C9-7C5F5657AE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97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23144-C758-45BE-A2C9-7C5F5657AE0D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39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84C4-B854-450E-A3F1-DE9152E29236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66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84C4-B854-450E-A3F1-DE9152E29236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46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84C4-B854-450E-A3F1-DE9152E29236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99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84C4-B854-450E-A3F1-DE9152E29236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21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84C4-B854-450E-A3F1-DE9152E29236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23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84C4-B854-450E-A3F1-DE9152E29236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3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84C4-B854-450E-A3F1-DE9152E29236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64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84C4-B854-450E-A3F1-DE9152E29236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8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84C4-B854-450E-A3F1-DE9152E29236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63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84C4-B854-450E-A3F1-DE9152E29236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7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F84C4-B854-450E-A3F1-DE9152E29236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98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84C4-B854-450E-A3F1-DE9152E29236}" type="datetimeFigureOut">
              <a:rPr kumimoji="1" lang="ja-JP" altLang="en-US" smtClean="0"/>
              <a:t>2016/11/28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7CDBD-F41B-4197-94EF-015C0D1D5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32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cratch.mit.ed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プログラミング教室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鹿児島大学プログラミング研究会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53136"/>
            <a:ext cx="1584325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四角形吹き出し 3"/>
          <p:cNvSpPr/>
          <p:nvPr/>
        </p:nvSpPr>
        <p:spPr>
          <a:xfrm>
            <a:off x="2411760" y="4653136"/>
            <a:ext cx="3528392" cy="936104"/>
          </a:xfrm>
          <a:prstGeom prst="wedgeRectCallout">
            <a:avLst>
              <a:gd name="adj1" fmla="val 83511"/>
              <a:gd name="adj2" fmla="val 3808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</a:t>
            </a:r>
            <a:r>
              <a:rPr kumimoji="1" lang="en-US" altLang="ja-JP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ith Scratch</a:t>
            </a:r>
            <a:endParaRPr kumimoji="1" lang="ja-JP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1" y="26987"/>
            <a:ext cx="8283272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矢印 3"/>
          <p:cNvSpPr/>
          <p:nvPr/>
        </p:nvSpPr>
        <p:spPr>
          <a:xfrm rot="767108">
            <a:off x="2513668" y="1116053"/>
            <a:ext cx="3372545" cy="648072"/>
          </a:xfrm>
          <a:prstGeom prst="rightArrow">
            <a:avLst>
              <a:gd name="adj1" fmla="val 50000"/>
              <a:gd name="adj2" fmla="val 1433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ドーナツ 4"/>
          <p:cNvSpPr/>
          <p:nvPr/>
        </p:nvSpPr>
        <p:spPr>
          <a:xfrm>
            <a:off x="5724128" y="1337168"/>
            <a:ext cx="2384147" cy="1443760"/>
          </a:xfrm>
          <a:prstGeom prst="donut">
            <a:avLst>
              <a:gd name="adj" fmla="val 1146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36096" y="2828322"/>
            <a:ext cx="3487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クリック！</a:t>
            </a:r>
            <a:endParaRPr kumimoji="1" lang="ja-JP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513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プログラムの</a:t>
            </a:r>
            <a:r>
              <a:rPr kumimoji="1" lang="en-US" altLang="ja-JP" dirty="0" smtClean="0"/>
              <a:t>3</a:t>
            </a:r>
            <a:r>
              <a:rPr kumimoji="1" lang="ja-JP" altLang="en-US" dirty="0" err="1" smtClean="0"/>
              <a:t>つの</a:t>
            </a:r>
            <a:r>
              <a:rPr kumimoji="1" lang="ja-JP" altLang="en-US" smtClean="0"/>
              <a:t>流れ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33" y="2736973"/>
            <a:ext cx="1190661" cy="177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53781"/>
            <a:ext cx="2581349" cy="176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36973"/>
            <a:ext cx="2995445" cy="172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224497" y="47251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順接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19872" y="4725144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繰り返し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00192" y="471752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条件分岐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170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順接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2325652" cy="346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465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7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ドーナツ 3"/>
          <p:cNvSpPr/>
          <p:nvPr/>
        </p:nvSpPr>
        <p:spPr>
          <a:xfrm>
            <a:off x="3268220" y="836712"/>
            <a:ext cx="1728192" cy="864096"/>
          </a:xfrm>
          <a:prstGeom prst="donut">
            <a:avLst>
              <a:gd name="adj" fmla="val 1360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 rot="20592203">
            <a:off x="4176785" y="2537211"/>
            <a:ext cx="1863669" cy="419052"/>
          </a:xfrm>
          <a:prstGeom prst="rightArrow">
            <a:avLst>
              <a:gd name="adj1" fmla="val 50000"/>
              <a:gd name="adj2" fmla="val 12380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ドーナツ 5"/>
          <p:cNvSpPr/>
          <p:nvPr/>
        </p:nvSpPr>
        <p:spPr>
          <a:xfrm>
            <a:off x="667090" y="476672"/>
            <a:ext cx="864096" cy="792088"/>
          </a:xfrm>
          <a:prstGeom prst="donut">
            <a:avLst>
              <a:gd name="adj" fmla="val 103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-197006" y="1362582"/>
            <a:ext cx="25922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クリック！</a:t>
            </a:r>
            <a:endParaRPr lang="ja-JP" alt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ドーナツ 9"/>
          <p:cNvSpPr/>
          <p:nvPr/>
        </p:nvSpPr>
        <p:spPr>
          <a:xfrm>
            <a:off x="1540028" y="2780928"/>
            <a:ext cx="2592288" cy="864096"/>
          </a:xfrm>
          <a:prstGeom prst="donut">
            <a:avLst>
              <a:gd name="adj" fmla="val 1360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2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繰り返し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532824" cy="308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91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0" y="92576"/>
            <a:ext cx="9145016" cy="662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ドーナツ 3"/>
          <p:cNvSpPr/>
          <p:nvPr/>
        </p:nvSpPr>
        <p:spPr>
          <a:xfrm>
            <a:off x="3707904" y="1628800"/>
            <a:ext cx="1512168" cy="936104"/>
          </a:xfrm>
          <a:prstGeom prst="donut">
            <a:avLst>
              <a:gd name="adj" fmla="val 1291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 rot="507741">
            <a:off x="4157185" y="4420156"/>
            <a:ext cx="2031664" cy="445894"/>
          </a:xfrm>
          <a:prstGeom prst="rightArrow">
            <a:avLst>
              <a:gd name="adj1" fmla="val 50000"/>
              <a:gd name="adj2" fmla="val 1438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ドーナツ 6"/>
          <p:cNvSpPr/>
          <p:nvPr/>
        </p:nvSpPr>
        <p:spPr>
          <a:xfrm>
            <a:off x="931996" y="967466"/>
            <a:ext cx="864096" cy="792088"/>
          </a:xfrm>
          <a:prstGeom prst="donut">
            <a:avLst>
              <a:gd name="adj" fmla="val 103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5" y="1442149"/>
            <a:ext cx="3460429" cy="130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ドーナツ 8"/>
          <p:cNvSpPr/>
          <p:nvPr/>
        </p:nvSpPr>
        <p:spPr>
          <a:xfrm>
            <a:off x="1907704" y="3933056"/>
            <a:ext cx="2127836" cy="1224136"/>
          </a:xfrm>
          <a:prstGeom prst="donut">
            <a:avLst>
              <a:gd name="adj" fmla="val 129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8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764"/>
            <a:ext cx="9144000" cy="631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ドーナツ 3"/>
          <p:cNvSpPr/>
          <p:nvPr/>
        </p:nvSpPr>
        <p:spPr>
          <a:xfrm>
            <a:off x="467544" y="4125064"/>
            <a:ext cx="2160240" cy="1512168"/>
          </a:xfrm>
          <a:prstGeom prst="donut">
            <a:avLst>
              <a:gd name="adj" fmla="val 91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 rot="20842406">
            <a:off x="2642829" y="3801028"/>
            <a:ext cx="3024336" cy="648072"/>
          </a:xfrm>
          <a:prstGeom prst="rightArrow">
            <a:avLst>
              <a:gd name="adj1" fmla="val 50000"/>
              <a:gd name="adj2" fmla="val 13248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5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" y="116632"/>
            <a:ext cx="9125033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ドーナツ 3"/>
          <p:cNvSpPr/>
          <p:nvPr/>
        </p:nvSpPr>
        <p:spPr>
          <a:xfrm>
            <a:off x="1820423" y="3297204"/>
            <a:ext cx="2016224" cy="900100"/>
          </a:xfrm>
          <a:prstGeom prst="donut">
            <a:avLst>
              <a:gd name="adj" fmla="val 156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 rot="243282">
            <a:off x="3971138" y="3617873"/>
            <a:ext cx="2232248" cy="450050"/>
          </a:xfrm>
          <a:prstGeom prst="rightArrow">
            <a:avLst>
              <a:gd name="adj1" fmla="val 50000"/>
              <a:gd name="adj2" fmla="val 1406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188412"/>
            <a:ext cx="3460429" cy="130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ドーナツ 8"/>
          <p:cNvSpPr/>
          <p:nvPr/>
        </p:nvSpPr>
        <p:spPr>
          <a:xfrm>
            <a:off x="755576" y="764704"/>
            <a:ext cx="864096" cy="792088"/>
          </a:xfrm>
          <a:prstGeom prst="donut">
            <a:avLst>
              <a:gd name="adj" fmla="val 103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条件分岐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236050" cy="244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950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2" y="-98584"/>
            <a:ext cx="8592790" cy="688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ドーナツ 3"/>
          <p:cNvSpPr/>
          <p:nvPr/>
        </p:nvSpPr>
        <p:spPr>
          <a:xfrm>
            <a:off x="1977121" y="3819625"/>
            <a:ext cx="1800200" cy="1008112"/>
          </a:xfrm>
          <a:prstGeom prst="donut">
            <a:avLst>
              <a:gd name="adj" fmla="val 124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ドーナツ 5"/>
          <p:cNvSpPr/>
          <p:nvPr/>
        </p:nvSpPr>
        <p:spPr>
          <a:xfrm>
            <a:off x="1988096" y="4797152"/>
            <a:ext cx="1800200" cy="1008112"/>
          </a:xfrm>
          <a:prstGeom prst="donut">
            <a:avLst>
              <a:gd name="adj" fmla="val 124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 rot="20678057">
            <a:off x="3790709" y="3380727"/>
            <a:ext cx="1874133" cy="478035"/>
          </a:xfrm>
          <a:prstGeom prst="rightArrow">
            <a:avLst>
              <a:gd name="adj1" fmla="val 50000"/>
              <a:gd name="adj2" fmla="val 13239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 rot="19596096" flipV="1">
            <a:off x="3628183" y="4091852"/>
            <a:ext cx="2461733" cy="579680"/>
          </a:xfrm>
          <a:prstGeom prst="rightArrow">
            <a:avLst>
              <a:gd name="adj1" fmla="val 50000"/>
              <a:gd name="adj2" fmla="val 12320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9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はじめに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988840"/>
            <a:ext cx="5832648" cy="4137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・プログラミング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プログラムを作成することにより、人間の意図した処理を行うようにコンピュータに指示を与えることである。</a:t>
            </a:r>
            <a:endParaRPr kumimoji="1" lang="en-US" altLang="ja-JP" dirty="0" smtClean="0"/>
          </a:p>
          <a:p>
            <a:r>
              <a:rPr lang="ja-JP" altLang="en-US" dirty="0" smtClean="0"/>
              <a:t>プログラム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コンピュータに対する命令（処理）を記述したものである。</a:t>
            </a:r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marL="457200" lvl="1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	</a:t>
            </a:r>
            <a:r>
              <a:rPr lang="en-US" altLang="ja-JP" dirty="0" err="1" smtClean="0"/>
              <a:t>wikipedia</a:t>
            </a:r>
            <a:r>
              <a:rPr lang="ja-JP" altLang="en-US" dirty="0" smtClean="0"/>
              <a:t>より</a:t>
            </a:r>
            <a:endParaRPr lang="en-US" altLang="ja-JP" dirty="0"/>
          </a:p>
        </p:txBody>
      </p:sp>
      <p:sp>
        <p:nvSpPr>
          <p:cNvPr id="5" name="円形吹き出し 4"/>
          <p:cNvSpPr/>
          <p:nvPr/>
        </p:nvSpPr>
        <p:spPr>
          <a:xfrm>
            <a:off x="1187624" y="1196752"/>
            <a:ext cx="7056784" cy="1080120"/>
          </a:xfrm>
          <a:prstGeom prst="wedgeEllipseCallout">
            <a:avLst>
              <a:gd name="adj1" fmla="val 40376"/>
              <a:gd name="adj2" fmla="val 1159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プログラミングって何？</a:t>
            </a:r>
            <a:endParaRPr kumimoji="1" lang="ja-JP" altLang="en-US" sz="3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25000" r="50000"/>
          <a:stretch/>
        </p:blipFill>
        <p:spPr>
          <a:xfrm flipH="1">
            <a:off x="6948264" y="3495860"/>
            <a:ext cx="1584176" cy="172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220141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ドーナツ 4"/>
          <p:cNvSpPr/>
          <p:nvPr/>
        </p:nvSpPr>
        <p:spPr>
          <a:xfrm>
            <a:off x="1835696" y="4941168"/>
            <a:ext cx="2448272" cy="1008112"/>
          </a:xfrm>
          <a:prstGeom prst="donut">
            <a:avLst>
              <a:gd name="adj" fmla="val 124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右矢印 5"/>
          <p:cNvSpPr/>
          <p:nvPr/>
        </p:nvSpPr>
        <p:spPr>
          <a:xfrm rot="19062053">
            <a:off x="3727168" y="3941234"/>
            <a:ext cx="2747134" cy="478035"/>
          </a:xfrm>
          <a:prstGeom prst="rightArrow">
            <a:avLst>
              <a:gd name="adj1" fmla="val 50000"/>
              <a:gd name="adj2" fmla="val 1555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ドーナツ 6"/>
          <p:cNvSpPr/>
          <p:nvPr/>
        </p:nvSpPr>
        <p:spPr>
          <a:xfrm>
            <a:off x="683568" y="368660"/>
            <a:ext cx="864096" cy="792088"/>
          </a:xfrm>
          <a:prstGeom prst="donut">
            <a:avLst>
              <a:gd name="adj" fmla="val 103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908720"/>
            <a:ext cx="3460429" cy="130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20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 dirty="0" smtClean="0"/>
              <a:t>猫が一匹しかいなくて寂しい・・・</a:t>
            </a:r>
            <a:endParaRPr kumimoji="1"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　　　　　　　　　　　　　１匹だけ・・・（</a:t>
            </a:r>
            <a:r>
              <a:rPr lang="en-US" altLang="ja-JP" dirty="0" smtClean="0"/>
              <a:t>T_T</a:t>
            </a:r>
            <a:r>
              <a:rPr lang="ja-JP" altLang="en-US" dirty="0" smtClean="0"/>
              <a:t>）</a:t>
            </a:r>
            <a:endParaRPr lang="en-US" altLang="ja-JP" dirty="0"/>
          </a:p>
          <a:p>
            <a:pPr marL="0" indent="0" algn="ctr">
              <a:buNone/>
            </a:pPr>
            <a:endParaRPr kumimoji="1" lang="en-US" altLang="ja-JP" dirty="0" smtClean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endParaRPr kumimoji="1" lang="en-US" altLang="ja-JP" sz="6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kumimoji="1" lang="ja-JP" altLang="en-US" sz="6000" dirty="0" smtClean="0">
                <a:solidFill>
                  <a:srgbClr val="FF0000"/>
                </a:solidFill>
              </a:rPr>
              <a:t>モノを増やそう！！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254493"/>
            <a:ext cx="1773571" cy="1728193"/>
          </a:xfrm>
          <a:prstGeom prst="rect">
            <a:avLst/>
          </a:prstGeom>
        </p:spPr>
      </p:pic>
      <p:sp>
        <p:nvSpPr>
          <p:cNvPr id="5" name="雲形吹き出し 4"/>
          <p:cNvSpPr/>
          <p:nvPr/>
        </p:nvSpPr>
        <p:spPr>
          <a:xfrm>
            <a:off x="4427984" y="1196752"/>
            <a:ext cx="3960440" cy="115212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7430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716066" cy="260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ドーナツ 4"/>
          <p:cNvSpPr/>
          <p:nvPr/>
        </p:nvSpPr>
        <p:spPr>
          <a:xfrm>
            <a:off x="5868144" y="2533539"/>
            <a:ext cx="792088" cy="900100"/>
          </a:xfrm>
          <a:prstGeom prst="donut">
            <a:avLst>
              <a:gd name="adj" fmla="val 1562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460429" cy="130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1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995488"/>
            <a:ext cx="6884987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725144"/>
            <a:ext cx="3460429" cy="130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ドーナツ 5"/>
          <p:cNvSpPr/>
          <p:nvPr/>
        </p:nvSpPr>
        <p:spPr>
          <a:xfrm>
            <a:off x="5781604" y="3859163"/>
            <a:ext cx="1152128" cy="1008112"/>
          </a:xfrm>
          <a:prstGeom prst="donut">
            <a:avLst>
              <a:gd name="adj" fmla="val 124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688" y="2708920"/>
            <a:ext cx="7772400" cy="1362075"/>
          </a:xfrm>
        </p:spPr>
        <p:txBody>
          <a:bodyPr/>
          <a:lstStyle/>
          <a:p>
            <a:r>
              <a:rPr kumimoji="1" lang="ja-JP" altLang="en-US" dirty="0" smtClean="0"/>
              <a:t>ゲームを作って</a:t>
            </a:r>
            <a:r>
              <a:rPr kumimoji="1" lang="ja-JP" altLang="en-US" dirty="0" smtClean="0"/>
              <a:t>みよう！！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66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今回作るゲーム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横</a:t>
            </a:r>
            <a:r>
              <a:rPr kumimoji="1" lang="ja-JP" altLang="en-US" dirty="0" smtClean="0"/>
              <a:t>シューティングゲーム</a:t>
            </a:r>
            <a:endParaRPr kumimoji="1" lang="en-US" altLang="ja-JP" dirty="0" smtClean="0"/>
          </a:p>
          <a:p>
            <a:r>
              <a:rPr kumimoji="1" lang="ja-JP" altLang="en-US" dirty="0" smtClean="0"/>
              <a:t>右側からやってくるコウモリをやっつける</a:t>
            </a:r>
            <a:endParaRPr kumimoji="1" lang="en-US" altLang="ja-JP" dirty="0" smtClean="0"/>
          </a:p>
          <a:p>
            <a:r>
              <a:rPr lang="ja-JP" altLang="en-US" dirty="0" smtClean="0"/>
              <a:t>スペースキーで弾</a:t>
            </a:r>
            <a:r>
              <a:rPr lang="en-US" altLang="ja-JP" dirty="0" smtClean="0"/>
              <a:t>(</a:t>
            </a:r>
            <a:r>
              <a:rPr lang="ja-JP" altLang="en-US" dirty="0" smtClean="0"/>
              <a:t>ボール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を発射</a:t>
            </a:r>
            <a:endParaRPr lang="en-US" altLang="ja-JP" dirty="0" smtClean="0"/>
          </a:p>
          <a:p>
            <a:r>
              <a:rPr lang="ja-JP" altLang="en-US" dirty="0" smtClean="0"/>
              <a:t>コウモリがネコに当たるか、左端に当たるとゲームオーバー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387653"/>
            <a:ext cx="2160240" cy="240218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042" y="4766058"/>
            <a:ext cx="2548155" cy="15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まずボールと同じ手順でコウモリを追加してみよう</a:t>
            </a:r>
            <a:endParaRPr kumimoji="1" lang="ja-JP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3744416" cy="232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ネコ</a:t>
            </a:r>
            <a:endParaRPr kumimoji="1" lang="ja-JP" altLang="en-US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144" y="1124744"/>
            <a:ext cx="3929711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1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「</a:t>
            </a:r>
            <a:r>
              <a:rPr kumimoji="1" lang="en-US" altLang="ja-JP" dirty="0" err="1" smtClean="0"/>
              <a:t>catY</a:t>
            </a:r>
            <a:r>
              <a:rPr kumimoji="1" lang="ja-JP" altLang="en-US" dirty="0" smtClean="0"/>
              <a:t>」って何？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67155" y="1431386"/>
            <a:ext cx="4760636" cy="23576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 smtClean="0"/>
              <a:t>・これは、「変数」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・数字が入れるための「箱」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・「</a:t>
            </a:r>
            <a:r>
              <a:rPr kumimoji="1" lang="en-US" altLang="ja-JP" dirty="0" err="1" smtClean="0"/>
              <a:t>catY</a:t>
            </a:r>
            <a:r>
              <a:rPr kumimoji="1" lang="ja-JP" altLang="en-US" dirty="0" smtClean="0"/>
              <a:t>」という名前の「箱」にいろいろな数字をいれる。</a:t>
            </a:r>
            <a:endParaRPr kumimoji="1" lang="ja-JP" altLang="en-US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99" y="1430990"/>
            <a:ext cx="3926164" cy="5523455"/>
          </a:xfrm>
          <a:prstGeom prst="rect">
            <a:avLst/>
          </a:prstGeom>
        </p:spPr>
      </p:pic>
      <p:sp>
        <p:nvSpPr>
          <p:cNvPr id="22" name="ドーナツ 21"/>
          <p:cNvSpPr/>
          <p:nvPr/>
        </p:nvSpPr>
        <p:spPr>
          <a:xfrm>
            <a:off x="579670" y="4349786"/>
            <a:ext cx="923947" cy="618235"/>
          </a:xfrm>
          <a:prstGeom prst="donut">
            <a:avLst>
              <a:gd name="adj" fmla="val 178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ドーナツ 22"/>
          <p:cNvSpPr/>
          <p:nvPr/>
        </p:nvSpPr>
        <p:spPr>
          <a:xfrm>
            <a:off x="555749" y="3439400"/>
            <a:ext cx="923947" cy="618235"/>
          </a:xfrm>
          <a:prstGeom prst="donut">
            <a:avLst>
              <a:gd name="adj" fmla="val 178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ドーナツ 23"/>
          <p:cNvSpPr/>
          <p:nvPr/>
        </p:nvSpPr>
        <p:spPr>
          <a:xfrm>
            <a:off x="162744" y="2032259"/>
            <a:ext cx="923947" cy="618235"/>
          </a:xfrm>
          <a:prstGeom prst="donut">
            <a:avLst>
              <a:gd name="adj" fmla="val 178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ドーナツ 24"/>
          <p:cNvSpPr/>
          <p:nvPr/>
        </p:nvSpPr>
        <p:spPr>
          <a:xfrm>
            <a:off x="1073158" y="4963019"/>
            <a:ext cx="909628" cy="635113"/>
          </a:xfrm>
          <a:prstGeom prst="donut">
            <a:avLst>
              <a:gd name="adj" fmla="val 178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直方体 25"/>
          <p:cNvSpPr/>
          <p:nvPr/>
        </p:nvSpPr>
        <p:spPr>
          <a:xfrm>
            <a:off x="4373679" y="4797152"/>
            <a:ext cx="2142537" cy="1847913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6600" dirty="0" err="1" smtClean="0">
                <a:solidFill>
                  <a:schemeClr val="tx1"/>
                </a:solidFill>
              </a:rPr>
              <a:t>catY</a:t>
            </a:r>
            <a:endParaRPr kumimoji="1" lang="ja-JP" altLang="en-US" sz="6600" dirty="0">
              <a:solidFill>
                <a:schemeClr val="tx1"/>
              </a:solidFill>
            </a:endParaRPr>
          </a:p>
        </p:txBody>
      </p:sp>
      <p:sp>
        <p:nvSpPr>
          <p:cNvPr id="28" name="ドーナツ 27"/>
          <p:cNvSpPr/>
          <p:nvPr/>
        </p:nvSpPr>
        <p:spPr>
          <a:xfrm>
            <a:off x="6919651" y="4963019"/>
            <a:ext cx="1584176" cy="1528391"/>
          </a:xfrm>
          <a:prstGeom prst="donut">
            <a:avLst>
              <a:gd name="adj" fmla="val 132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327305" y="4982298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800" dirty="0" smtClean="0"/>
              <a:t>4</a:t>
            </a:r>
            <a:endParaRPr kumimoji="1" lang="ja-JP" altLang="en-US" sz="8800" dirty="0"/>
          </a:p>
        </p:txBody>
      </p:sp>
      <p:sp>
        <p:nvSpPr>
          <p:cNvPr id="31" name="上カーブ矢印 30"/>
          <p:cNvSpPr/>
          <p:nvPr/>
        </p:nvSpPr>
        <p:spPr>
          <a:xfrm rot="10160270">
            <a:off x="5144522" y="3926811"/>
            <a:ext cx="2370598" cy="10991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</a:t>
            </a:r>
            <a:r>
              <a:rPr kumimoji="1" lang="en-US" altLang="ja-JP" dirty="0" err="1" smtClean="0"/>
              <a:t>catY</a:t>
            </a:r>
            <a:r>
              <a:rPr kumimoji="1" lang="ja-JP" altLang="en-US" dirty="0" smtClean="0"/>
              <a:t>」のつくり方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632" y="1384801"/>
            <a:ext cx="4764713" cy="5467484"/>
          </a:xfrm>
          <a:prstGeom prst="rect">
            <a:avLst/>
          </a:prstGeom>
        </p:spPr>
      </p:pic>
      <p:sp>
        <p:nvSpPr>
          <p:cNvPr id="6" name="ドーナツ 5"/>
          <p:cNvSpPr/>
          <p:nvPr/>
        </p:nvSpPr>
        <p:spPr>
          <a:xfrm>
            <a:off x="3317" y="3071391"/>
            <a:ext cx="1368152" cy="648072"/>
          </a:xfrm>
          <a:prstGeom prst="donut">
            <a:avLst>
              <a:gd name="adj" fmla="val 231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曲折矢印 7"/>
          <p:cNvSpPr/>
          <p:nvPr/>
        </p:nvSpPr>
        <p:spPr>
          <a:xfrm rot="5400000">
            <a:off x="1767679" y="3137265"/>
            <a:ext cx="720080" cy="1008112"/>
          </a:xfrm>
          <a:prstGeom prst="bentArrow">
            <a:avLst>
              <a:gd name="adj1" fmla="val 25000"/>
              <a:gd name="adj2" fmla="val 36274"/>
              <a:gd name="adj3" fmla="val 41398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ドーナツ 8"/>
          <p:cNvSpPr/>
          <p:nvPr/>
        </p:nvSpPr>
        <p:spPr>
          <a:xfrm>
            <a:off x="831575" y="4550369"/>
            <a:ext cx="792088" cy="504057"/>
          </a:xfrm>
          <a:prstGeom prst="donut">
            <a:avLst>
              <a:gd name="adj" fmla="val 1724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19507" y="5373216"/>
            <a:ext cx="2016224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071" y="1450604"/>
            <a:ext cx="4538930" cy="5401681"/>
          </a:xfrm>
          <a:prstGeom prst="rect">
            <a:avLst/>
          </a:prstGeom>
        </p:spPr>
      </p:pic>
      <p:sp>
        <p:nvSpPr>
          <p:cNvPr id="12" name="右矢印 11"/>
          <p:cNvSpPr/>
          <p:nvPr/>
        </p:nvSpPr>
        <p:spPr>
          <a:xfrm rot="807268">
            <a:off x="5784004" y="3947923"/>
            <a:ext cx="1595361" cy="422647"/>
          </a:xfrm>
          <a:prstGeom prst="rightArrow">
            <a:avLst>
              <a:gd name="adj1" fmla="val 50000"/>
              <a:gd name="adj2" fmla="val 14269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ドーナツ 12"/>
          <p:cNvSpPr/>
          <p:nvPr/>
        </p:nvSpPr>
        <p:spPr>
          <a:xfrm>
            <a:off x="4571776" y="3531364"/>
            <a:ext cx="1152352" cy="689644"/>
          </a:xfrm>
          <a:prstGeom prst="donut">
            <a:avLst>
              <a:gd name="adj" fmla="val 1988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3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はじめに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実用例</a:t>
            </a:r>
            <a:endParaRPr kumimoji="1" lang="en-US" altLang="ja-JP" dirty="0" smtClean="0"/>
          </a:p>
          <a:p>
            <a:pPr lvl="2"/>
            <a:r>
              <a:rPr lang="ja-JP" altLang="en-US" dirty="0" smtClean="0"/>
              <a:t>アプリ</a:t>
            </a:r>
            <a:endParaRPr lang="en-US" altLang="ja-JP" dirty="0" smtClean="0"/>
          </a:p>
          <a:p>
            <a:pPr lvl="2"/>
            <a:r>
              <a:rPr kumimoji="1" lang="ja-JP" altLang="en-US" dirty="0" smtClean="0"/>
              <a:t>ゲーム</a:t>
            </a:r>
            <a:endParaRPr kumimoji="1" lang="en-US" altLang="ja-JP" dirty="0" smtClean="0"/>
          </a:p>
          <a:p>
            <a:pPr marL="914400" lvl="2" indent="0">
              <a:buNone/>
            </a:pPr>
            <a:r>
              <a:rPr kumimoji="1" lang="ja-JP" altLang="en-US" dirty="0" smtClean="0"/>
              <a:t>　等々</a:t>
            </a:r>
            <a:endParaRPr kumimoji="1"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862342"/>
            <a:ext cx="2448272" cy="143379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860" y="4845592"/>
            <a:ext cx="2448272" cy="157973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2759235"/>
            <a:ext cx="828584" cy="90907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3668306"/>
            <a:ext cx="853651" cy="876985"/>
          </a:xfrm>
          <a:prstGeom prst="rect">
            <a:avLst/>
          </a:prstGeom>
        </p:spPr>
      </p:pic>
      <p:sp>
        <p:nvSpPr>
          <p:cNvPr id="9" name="円形吹き出し 8"/>
          <p:cNvSpPr/>
          <p:nvPr/>
        </p:nvSpPr>
        <p:spPr>
          <a:xfrm>
            <a:off x="611560" y="1196752"/>
            <a:ext cx="7848872" cy="1368152"/>
          </a:xfrm>
          <a:prstGeom prst="wedgeEllipseCallout">
            <a:avLst>
              <a:gd name="adj1" fmla="val 24234"/>
              <a:gd name="adj2" fmla="val 9767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何に使われているの</a:t>
            </a:r>
            <a:r>
              <a:rPr lang="ja-JP" altLang="en-US" sz="3200" dirty="0" smtClean="0"/>
              <a:t>？</a:t>
            </a:r>
            <a:endParaRPr kumimoji="1" lang="en-US" altLang="ja-JP" sz="32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6"/>
          <a:srcRect l="25000" r="50000"/>
          <a:stretch/>
        </p:blipFill>
        <p:spPr>
          <a:xfrm flipH="1">
            <a:off x="6660232" y="3499890"/>
            <a:ext cx="1584176" cy="172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8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ボール</a:t>
            </a:r>
            <a:endParaRPr kumimoji="1" lang="ja-JP" alt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42" y="1417638"/>
            <a:ext cx="4644516" cy="5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コウモリ</a:t>
            </a:r>
            <a:endParaRPr kumimoji="1" lang="ja-JP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1556792"/>
            <a:ext cx="6264696" cy="457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2727176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/>
              <a:t>これで完成</a:t>
            </a:r>
            <a:r>
              <a:rPr kumimoji="1" lang="ja-JP" altLang="en-US" sz="5400" dirty="0" smtClean="0"/>
              <a:t>！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kumimoji="1" lang="ja-JP" altLang="en-US" sz="5400" dirty="0" smtClean="0"/>
              <a:t>自由に遊んでみよう！！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8966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今回のプログラミング教室は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いかがでしたか？</a:t>
            </a:r>
            <a:endParaRPr kumimoji="1" lang="ja-JP" altLang="en-US" dirty="0"/>
          </a:p>
        </p:txBody>
      </p:sp>
      <p:sp>
        <p:nvSpPr>
          <p:cNvPr id="3" name="円形吹き出し 2"/>
          <p:cNvSpPr/>
          <p:nvPr/>
        </p:nvSpPr>
        <p:spPr>
          <a:xfrm>
            <a:off x="1187624" y="4581128"/>
            <a:ext cx="5112568" cy="1224136"/>
          </a:xfrm>
          <a:prstGeom prst="wedgeEllipseCallout">
            <a:avLst>
              <a:gd name="adj1" fmla="val 60827"/>
              <a:gd name="adj2" fmla="val -583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Scratch</a:t>
            </a:r>
            <a:r>
              <a:rPr lang="ja-JP" altLang="en-US" dirty="0" smtClean="0"/>
              <a:t>はパソコン</a:t>
            </a:r>
            <a:r>
              <a:rPr lang="ja-JP" altLang="en-US" dirty="0"/>
              <a:t>が</a:t>
            </a:r>
            <a:r>
              <a:rPr lang="ja-JP" altLang="en-US" dirty="0" smtClean="0"/>
              <a:t>あれば</a:t>
            </a:r>
            <a:endParaRPr lang="en-US" altLang="ja-JP" dirty="0" smtClean="0"/>
          </a:p>
          <a:p>
            <a:pPr algn="ctr"/>
            <a:r>
              <a:rPr lang="ja-JP" altLang="en-US" smtClean="0"/>
              <a:t>おうちでも体験できる</a:t>
            </a:r>
            <a:r>
              <a:rPr lang="ja-JP" altLang="en-US" dirty="0"/>
              <a:t>ので</a:t>
            </a:r>
          </a:p>
          <a:p>
            <a:pPr algn="ctr"/>
            <a:r>
              <a:rPr lang="ja-JP" altLang="en-US" dirty="0"/>
              <a:t>遊んでみてね！！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5000" r="50000"/>
          <a:stretch/>
        </p:blipFill>
        <p:spPr>
          <a:xfrm flipH="1">
            <a:off x="7020272" y="3933054"/>
            <a:ext cx="1584176" cy="172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はじめに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プログラミング言語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C</a:t>
            </a:r>
            <a:r>
              <a:rPr kumimoji="1" lang="ja-JP" altLang="en-US" dirty="0" smtClean="0"/>
              <a:t>言語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C++</a:t>
            </a:r>
          </a:p>
          <a:p>
            <a:pPr lvl="1"/>
            <a:r>
              <a:rPr kumimoji="1" lang="en-US" altLang="ja-JP" dirty="0" smtClean="0"/>
              <a:t>Java</a:t>
            </a:r>
          </a:p>
          <a:p>
            <a:pPr marL="457200" lvl="1" indent="0">
              <a:buNone/>
            </a:pPr>
            <a:r>
              <a:rPr lang="ja-JP" altLang="en-US" dirty="0" smtClean="0"/>
              <a:t>　　等々</a:t>
            </a:r>
            <a:endParaRPr kumimoji="1" lang="ja-JP" altLang="en-US" dirty="0"/>
          </a:p>
        </p:txBody>
      </p:sp>
      <p:sp>
        <p:nvSpPr>
          <p:cNvPr id="5" name="円形吹き出し 4"/>
          <p:cNvSpPr/>
          <p:nvPr/>
        </p:nvSpPr>
        <p:spPr>
          <a:xfrm>
            <a:off x="1343472" y="1196752"/>
            <a:ext cx="6336704" cy="936104"/>
          </a:xfrm>
          <a:prstGeom prst="wedgeEllipseCallout">
            <a:avLst>
              <a:gd name="adj1" fmla="val 36318"/>
              <a:gd name="adj2" fmla="val 1576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どんなものがあるの？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25000" r="50000"/>
          <a:stretch/>
        </p:blipFill>
        <p:spPr>
          <a:xfrm flipH="1">
            <a:off x="6300192" y="3495860"/>
            <a:ext cx="1584176" cy="172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はじめに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r>
              <a:rPr lang="ja-JP" altLang="en-US" dirty="0" smtClean="0"/>
              <a:t>難しいです！</a:t>
            </a:r>
            <a:endParaRPr lang="en-US" altLang="ja-JP" dirty="0"/>
          </a:p>
          <a:p>
            <a:pPr lvl="1"/>
            <a:r>
              <a:rPr kumimoji="1" lang="ja-JP" altLang="en-US" dirty="0" smtClean="0"/>
              <a:t>ポインタ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構造体</a:t>
            </a:r>
            <a:endParaRPr lang="en-US" altLang="ja-JP" dirty="0" smtClean="0"/>
          </a:p>
          <a:p>
            <a:pPr lvl="1"/>
            <a:r>
              <a:rPr lang="ja-JP" altLang="en-US" dirty="0"/>
              <a:t>木</a:t>
            </a:r>
            <a:r>
              <a:rPr lang="ja-JP" altLang="en-US" dirty="0" smtClean="0"/>
              <a:t>構造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リスト</a:t>
            </a:r>
            <a:r>
              <a:rPr kumimoji="1" lang="ja-JP" altLang="en-US" dirty="0" smtClean="0"/>
              <a:t>構造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継承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その他多数</a:t>
            </a:r>
            <a:endParaRPr kumimoji="1" lang="ja-JP" altLang="en-US" dirty="0"/>
          </a:p>
        </p:txBody>
      </p:sp>
      <p:sp>
        <p:nvSpPr>
          <p:cNvPr id="5" name="円形吹き出し 4"/>
          <p:cNvSpPr/>
          <p:nvPr/>
        </p:nvSpPr>
        <p:spPr>
          <a:xfrm>
            <a:off x="683568" y="1268760"/>
            <a:ext cx="7704856" cy="1008112"/>
          </a:xfrm>
          <a:prstGeom prst="wedgeEllipseCallout">
            <a:avLst>
              <a:gd name="adj1" fmla="val 22110"/>
              <a:gd name="adj2" fmla="val 1018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プログラミングって難しそう</a:t>
            </a:r>
            <a:endParaRPr kumimoji="1"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25000" r="50000"/>
          <a:stretch/>
        </p:blipFill>
        <p:spPr>
          <a:xfrm flipH="1">
            <a:off x="6300192" y="3495860"/>
            <a:ext cx="1584176" cy="172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5341" y="2852936"/>
            <a:ext cx="88686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今回は、こんな難しいことは</a:t>
            </a:r>
            <a:endParaRPr kumimoji="1" lang="en-US" altLang="ja-JP" sz="4400" dirty="0" smtClean="0"/>
          </a:p>
          <a:p>
            <a:r>
              <a:rPr kumimoji="1" lang="ja-JP" altLang="en-US" sz="4400" dirty="0" smtClean="0"/>
              <a:t>置いといて</a:t>
            </a:r>
            <a:endParaRPr kumimoji="1" lang="en-US" altLang="ja-JP" sz="4400" dirty="0" smtClean="0"/>
          </a:p>
          <a:p>
            <a:r>
              <a:rPr lang="ja-JP" altLang="en-US" sz="4400" dirty="0" smtClean="0"/>
              <a:t>実際に遊んでみましょう！！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3125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プログラミング体験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今回使用するのは</a:t>
            </a:r>
            <a:r>
              <a:rPr kumimoji="1" lang="en-US" altLang="ja-JP" dirty="0" smtClean="0"/>
              <a:t>Scratch</a:t>
            </a:r>
            <a:endParaRPr lang="en-US" altLang="ja-JP" dirty="0" smtClean="0"/>
          </a:p>
          <a:p>
            <a:pPr lvl="1"/>
            <a:r>
              <a:rPr lang="en-US" altLang="ja-JP" dirty="0">
                <a:hlinkClick r:id="rId2"/>
              </a:rPr>
              <a:t>https://scratch.mit.edu</a:t>
            </a:r>
            <a:r>
              <a:rPr lang="en-US" altLang="ja-JP" dirty="0" smtClean="0">
                <a:hlinkClick r:id="rId2"/>
              </a:rPr>
              <a:t>/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lvl="1"/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709160"/>
            <a:ext cx="3655444" cy="1143000"/>
          </a:xfrm>
          <a:prstGeom prst="rect">
            <a:avLst/>
          </a:prstGeom>
        </p:spPr>
      </p:pic>
      <p:sp>
        <p:nvSpPr>
          <p:cNvPr id="6" name="円形吹き出し 5"/>
          <p:cNvSpPr/>
          <p:nvPr/>
        </p:nvSpPr>
        <p:spPr>
          <a:xfrm>
            <a:off x="1403648" y="2924944"/>
            <a:ext cx="5976664" cy="1368152"/>
          </a:xfrm>
          <a:prstGeom prst="wedgeEllipseCallout">
            <a:avLst>
              <a:gd name="adj1" fmla="val -21638"/>
              <a:gd name="adj2" fmla="val 836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パソコン</a:t>
            </a:r>
            <a:r>
              <a:rPr lang="ja-JP" altLang="en-US" sz="2400" dirty="0" smtClean="0"/>
              <a:t>があればおうちでも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できるので</a:t>
            </a:r>
            <a:endParaRPr lang="en-US" altLang="ja-JP" sz="2400" dirty="0" smtClean="0"/>
          </a:p>
          <a:p>
            <a:pPr algn="ctr"/>
            <a:r>
              <a:rPr kumimoji="1" lang="ja-JP" altLang="en-US" sz="2400" dirty="0"/>
              <a:t>遊んでみて</a:t>
            </a:r>
            <a:r>
              <a:rPr kumimoji="1" lang="ja-JP" altLang="en-US" sz="2400" dirty="0" smtClean="0"/>
              <a:t>ね！！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629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実際に体験してみましょう</a:t>
            </a:r>
            <a:r>
              <a:rPr lang="ja-JP" altLang="en-US" dirty="0" smtClean="0"/>
              <a:t>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22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5" y="80888"/>
            <a:ext cx="9171342" cy="677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ドーナツ 5"/>
          <p:cNvSpPr/>
          <p:nvPr/>
        </p:nvSpPr>
        <p:spPr>
          <a:xfrm>
            <a:off x="4139952" y="2517554"/>
            <a:ext cx="2448272" cy="4320480"/>
          </a:xfrm>
          <a:prstGeom prst="donut">
            <a:avLst>
              <a:gd name="adj" fmla="val 724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295</Words>
  <Application>Microsoft Office PowerPoint</Application>
  <PresentationFormat>画面に合わせる (4:3)</PresentationFormat>
  <Paragraphs>87</Paragraphs>
  <Slides>33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7" baseType="lpstr">
      <vt:lpstr>ＭＳ Ｐゴシック</vt:lpstr>
      <vt:lpstr>Arial</vt:lpstr>
      <vt:lpstr>Calibri</vt:lpstr>
      <vt:lpstr>Office ​​テーマ</vt:lpstr>
      <vt:lpstr>プログラミング教室</vt:lpstr>
      <vt:lpstr>はじめに</vt:lpstr>
      <vt:lpstr>はじめに</vt:lpstr>
      <vt:lpstr>はじめに</vt:lpstr>
      <vt:lpstr>はじめに</vt:lpstr>
      <vt:lpstr>PowerPoint プレゼンテーション</vt:lpstr>
      <vt:lpstr>プログラミング体験</vt:lpstr>
      <vt:lpstr>実際に体験してみましょう！</vt:lpstr>
      <vt:lpstr>PowerPoint プレゼンテーション</vt:lpstr>
      <vt:lpstr>PowerPoint プレゼンテーション</vt:lpstr>
      <vt:lpstr>プログラムの3つの流れ</vt:lpstr>
      <vt:lpstr>順接</vt:lpstr>
      <vt:lpstr>PowerPoint プレゼンテーション</vt:lpstr>
      <vt:lpstr>繰り返し</vt:lpstr>
      <vt:lpstr>PowerPoint プレゼンテーション</vt:lpstr>
      <vt:lpstr>PowerPoint プレゼンテーション</vt:lpstr>
      <vt:lpstr>PowerPoint プレゼンテーション</vt:lpstr>
      <vt:lpstr>条件分岐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ゲームを作ってみよう！！</vt:lpstr>
      <vt:lpstr>今回作るゲーム</vt:lpstr>
      <vt:lpstr>PowerPoint プレゼンテーション</vt:lpstr>
      <vt:lpstr>ネコ</vt:lpstr>
      <vt:lpstr>「catY」って何？</vt:lpstr>
      <vt:lpstr>「catY」のつくり方</vt:lpstr>
      <vt:lpstr>ボール</vt:lpstr>
      <vt:lpstr>コウモリ</vt:lpstr>
      <vt:lpstr>これで完成！ 自由に遊んでみよう！！</vt:lpstr>
      <vt:lpstr>今回のプログラミング教室は いかがでしたか？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キャラクターを動かそう!!</dc:title>
  <dc:creator>mizuma</dc:creator>
  <cp:lastModifiedBy>弥栄隼人</cp:lastModifiedBy>
  <cp:revision>41</cp:revision>
  <dcterms:created xsi:type="dcterms:W3CDTF">2015-12-09T07:16:54Z</dcterms:created>
  <dcterms:modified xsi:type="dcterms:W3CDTF">2016-11-28T14:21:25Z</dcterms:modified>
</cp:coreProperties>
</file>